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7" r:id="rId5"/>
    <p:sldId id="260" r:id="rId6"/>
    <p:sldId id="264" r:id="rId7"/>
    <p:sldId id="265" r:id="rId8"/>
    <p:sldId id="266" r:id="rId9"/>
    <p:sldId id="290" r:id="rId10"/>
    <p:sldId id="268" r:id="rId11"/>
    <p:sldId id="289" r:id="rId12"/>
    <p:sldId id="287" r:id="rId13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00B0F0"/>
    <a:srgbClr val="00D5D0"/>
    <a:srgbClr val="E58D65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 showGuides="1">
      <p:cViewPr varScale="1">
        <p:scale>
          <a:sx n="120" d="100"/>
          <a:sy n="120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9328737341309"/>
          <c:y val="2.0575598312476913E-2"/>
          <c:w val="0.70276097462066167"/>
          <c:h val="0.8872624625480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сайта'!$C$2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0A6FB1D9-B644-42FC-8C90-3E522494507E}" type="VALUE">
                      <a:rPr lang="en-US" b="1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CB-40B2-AB7C-A5903C2DD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Северо-Казахстанская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г.Шымкент</c:v>
                </c:pt>
                <c:pt idx="8">
                  <c:v>Павлодарская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Западно-Казахстанская</c:v>
                </c:pt>
                <c:pt idx="12">
                  <c:v>Алматинская</c:v>
                </c:pt>
                <c:pt idx="13">
                  <c:v>Восточно-Казахстанская</c:v>
                </c:pt>
                <c:pt idx="14">
                  <c:v>Актюбинская </c:v>
                </c:pt>
                <c:pt idx="15">
                  <c:v>Мангистауская</c:v>
                </c:pt>
                <c:pt idx="16">
                  <c:v>Карагандинская</c:v>
                </c:pt>
                <c:pt idx="17">
                  <c:v>г.Астана</c:v>
                </c:pt>
                <c:pt idx="18">
                  <c:v>Атырауская</c:v>
                </c:pt>
                <c:pt idx="19">
                  <c:v>г.Алматы</c:v>
                </c:pt>
              </c:strCache>
            </c:strRef>
          </c:cat>
          <c:val>
            <c:numRef>
              <c:f>'ДЛЯ сайта'!$C$3:$C$22</c:f>
              <c:numCache>
                <c:formatCode>0.0</c:formatCode>
                <c:ptCount val="20"/>
                <c:pt idx="0">
                  <c:v>1207.9548</c:v>
                </c:pt>
                <c:pt idx="1">
                  <c:v>1226.5576999999998</c:v>
                </c:pt>
                <c:pt idx="2">
                  <c:v>1536.7538999999999</c:v>
                </c:pt>
                <c:pt idx="3">
                  <c:v>1873.3315</c:v>
                </c:pt>
                <c:pt idx="4">
                  <c:v>1907.2371000000001</c:v>
                </c:pt>
                <c:pt idx="5">
                  <c:v>1931.4277999999999</c:v>
                </c:pt>
                <c:pt idx="6">
                  <c:v>2302.5767000000001</c:v>
                </c:pt>
                <c:pt idx="7">
                  <c:v>2445.6750999999999</c:v>
                </c:pt>
                <c:pt idx="8">
                  <c:v>2547.5315000000001</c:v>
                </c:pt>
                <c:pt idx="9">
                  <c:v>2699.0120000000002</c:v>
                </c:pt>
                <c:pt idx="10">
                  <c:v>2711.5742</c:v>
                </c:pt>
                <c:pt idx="11">
                  <c:v>3026.0116000000003</c:v>
                </c:pt>
                <c:pt idx="12">
                  <c:v>3093.2097000000003</c:v>
                </c:pt>
                <c:pt idx="13">
                  <c:v>3123.0221000000001</c:v>
                </c:pt>
                <c:pt idx="14">
                  <c:v>3157.1127000000001</c:v>
                </c:pt>
                <c:pt idx="15">
                  <c:v>3523.3412000000003</c:v>
                </c:pt>
                <c:pt idx="16">
                  <c:v>5119.5842999999995</c:v>
                </c:pt>
                <c:pt idx="17">
                  <c:v>7840.6054000000004</c:v>
                </c:pt>
                <c:pt idx="18">
                  <c:v>9682.3409000000011</c:v>
                </c:pt>
                <c:pt idx="19">
                  <c:v>14591.9601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B-40B2-AB7C-A5903C2DD865}"/>
            </c:ext>
          </c:extLst>
        </c:ser>
        <c:ser>
          <c:idx val="1"/>
          <c:order val="1"/>
          <c:tx>
            <c:strRef>
              <c:f>'ДЛЯ сайта'!$B$2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0A3613DE-8096-4FFA-90EC-6B6EFEA18219}" type="VALUE">
                      <a:rPr lang="en-US" b="1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CB-40B2-AB7C-A5903C2DD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Северо-Казахстанская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г.Шымкент</c:v>
                </c:pt>
                <c:pt idx="8">
                  <c:v>Павлодарская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Западно-Казахстанская</c:v>
                </c:pt>
                <c:pt idx="12">
                  <c:v>Алматинская</c:v>
                </c:pt>
                <c:pt idx="13">
                  <c:v>Восточно-Казахстанская</c:v>
                </c:pt>
                <c:pt idx="14">
                  <c:v>Актюбинская </c:v>
                </c:pt>
                <c:pt idx="15">
                  <c:v>Мангистауская</c:v>
                </c:pt>
                <c:pt idx="16">
                  <c:v>Карагандинская</c:v>
                </c:pt>
                <c:pt idx="17">
                  <c:v>г.Астана</c:v>
                </c:pt>
                <c:pt idx="18">
                  <c:v>Атырауская</c:v>
                </c:pt>
                <c:pt idx="19">
                  <c:v>г.Алматы</c:v>
                </c:pt>
              </c:strCache>
            </c:strRef>
          </c:cat>
          <c:val>
            <c:numRef>
              <c:f>'ДЛЯ сайта'!$B$3:$B$22</c:f>
              <c:numCache>
                <c:formatCode>0.0</c:formatCode>
                <c:ptCount val="20"/>
                <c:pt idx="0">
                  <c:v>386.1533</c:v>
                </c:pt>
                <c:pt idx="1">
                  <c:v>59.773199999999996</c:v>
                </c:pt>
                <c:pt idx="2">
                  <c:v>390.0376</c:v>
                </c:pt>
                <c:pt idx="3">
                  <c:v>331.34909999999996</c:v>
                </c:pt>
                <c:pt idx="4">
                  <c:v>391.16149999999999</c:v>
                </c:pt>
                <c:pt idx="5">
                  <c:v>359.0643</c:v>
                </c:pt>
                <c:pt idx="6">
                  <c:v>604.077</c:v>
                </c:pt>
                <c:pt idx="7">
                  <c:v>1203.7049999999999</c:v>
                </c:pt>
                <c:pt idx="8">
                  <c:v>504.20779999999996</c:v>
                </c:pt>
                <c:pt idx="9">
                  <c:v>568.70619999999997</c:v>
                </c:pt>
                <c:pt idx="10">
                  <c:v>772.10769999999991</c:v>
                </c:pt>
                <c:pt idx="11">
                  <c:v>1005.8607</c:v>
                </c:pt>
                <c:pt idx="12">
                  <c:v>1462.6496999999999</c:v>
                </c:pt>
                <c:pt idx="13">
                  <c:v>697.85759999999993</c:v>
                </c:pt>
                <c:pt idx="14">
                  <c:v>853.79309999999998</c:v>
                </c:pt>
                <c:pt idx="15">
                  <c:v>987.4778</c:v>
                </c:pt>
                <c:pt idx="16">
                  <c:v>1010.4938000000001</c:v>
                </c:pt>
                <c:pt idx="17">
                  <c:v>5837.5064000000002</c:v>
                </c:pt>
                <c:pt idx="18">
                  <c:v>2426.7637999999997</c:v>
                </c:pt>
                <c:pt idx="19">
                  <c:v>7751.5807999999997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B-40B2-AB7C-A5903C2DD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44688"/>
        <c:axId val="1784433776"/>
      </c:barChart>
      <c:catAx>
        <c:axId val="178044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784433776"/>
        <c:crosses val="autoZero"/>
        <c:auto val="1"/>
        <c:lblAlgn val="ctr"/>
        <c:lblOffset val="100"/>
        <c:tickLblSkip val="1"/>
        <c:noMultiLvlLbl val="0"/>
      </c:catAx>
      <c:valAx>
        <c:axId val="17844337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78044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отраслям'!$H$26:$H$31</c:f>
              <c:strCache>
                <c:ptCount val="6"/>
                <c:pt idx="0">
                  <c:v>Прочие</c:v>
                </c:pt>
                <c:pt idx="1">
                  <c:v>Сельское хоз.</c:v>
                </c:pt>
                <c:pt idx="2">
                  <c:v>Транспорт и складирование</c:v>
                </c:pt>
                <c:pt idx="3">
                  <c:v>Услуги</c:v>
                </c:pt>
                <c:pt idx="4">
                  <c:v>Обрабатывающая промышленность</c:v>
                </c:pt>
                <c:pt idx="5">
                  <c:v>Торговля</c:v>
                </c:pt>
              </c:strCache>
            </c:strRef>
          </c:cat>
          <c:val>
            <c:numRef>
              <c:f>'по отраслям'!$I$26:$I$31</c:f>
              <c:numCache>
                <c:formatCode>_-* #\ ##0_-;\-* #\ ##0_-;_-* "-"??_-;_-@_-</c:formatCode>
                <c:ptCount val="6"/>
                <c:pt idx="0">
                  <c:v>11422</c:v>
                </c:pt>
                <c:pt idx="1">
                  <c:v>13402</c:v>
                </c:pt>
                <c:pt idx="2">
                  <c:v>2304</c:v>
                </c:pt>
                <c:pt idx="3">
                  <c:v>10711</c:v>
                </c:pt>
                <c:pt idx="4">
                  <c:v>5400</c:v>
                </c:pt>
                <c:pt idx="5">
                  <c:v>23941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2-40C0-B0D5-5146DC150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48871136"/>
        <c:axId val="854256496"/>
      </c:barChart>
      <c:catAx>
        <c:axId val="10488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854256496"/>
        <c:crosses val="autoZero"/>
        <c:auto val="1"/>
        <c:lblAlgn val="ctr"/>
        <c:lblOffset val="100"/>
        <c:noMultiLvlLbl val="0"/>
      </c:catAx>
      <c:valAx>
        <c:axId val="854256496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488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3-4287-B05B-5BB2320671A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83-4287-B05B-5BB232067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сайта'!$A$32:$A$50</c:f>
              <c:strCache>
                <c:ptCount val="19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г.Шымкент</c:v>
                </c:pt>
                <c:pt idx="4">
                  <c:v>Алматинская</c:v>
                </c:pt>
                <c:pt idx="5">
                  <c:v>Кызылординская</c:v>
                </c:pt>
                <c:pt idx="6">
                  <c:v>Северо-Казахстанская</c:v>
                </c:pt>
                <c:pt idx="7">
                  <c:v>Акмолинская</c:v>
                </c:pt>
                <c:pt idx="8">
                  <c:v>Абай</c:v>
                </c:pt>
                <c:pt idx="9">
                  <c:v>Костанайская</c:v>
                </c:pt>
                <c:pt idx="10">
                  <c:v>Павлодарская</c:v>
                </c:pt>
                <c:pt idx="11">
                  <c:v>Актюбинская </c:v>
                </c:pt>
                <c:pt idx="12">
                  <c:v>Восточно-Казахстанская</c:v>
                </c:pt>
                <c:pt idx="13">
                  <c:v>Западно-Казахстанская</c:v>
                </c:pt>
                <c:pt idx="14">
                  <c:v>Карагандинская</c:v>
                </c:pt>
                <c:pt idx="15">
                  <c:v>Ұлытау</c:v>
                </c:pt>
                <c:pt idx="16">
                  <c:v>г.Астана</c:v>
                </c:pt>
                <c:pt idx="17">
                  <c:v>г.Алматы</c:v>
                </c:pt>
                <c:pt idx="18">
                  <c:v>Атырауская</c:v>
                </c:pt>
              </c:strCache>
            </c:strRef>
          </c:cat>
          <c:val>
            <c:numRef>
              <c:f>'ДЛЯ сайта'!$B$32:$B$50</c:f>
              <c:numCache>
                <c:formatCode>#\ ##0.0</c:formatCode>
                <c:ptCount val="19"/>
                <c:pt idx="0">
                  <c:v>2800</c:v>
                </c:pt>
                <c:pt idx="1">
                  <c:v>3451.6</c:v>
                </c:pt>
                <c:pt idx="2">
                  <c:v>3817.5</c:v>
                </c:pt>
                <c:pt idx="3">
                  <c:v>4490.1000000000004</c:v>
                </c:pt>
                <c:pt idx="4">
                  <c:v>4507.5</c:v>
                </c:pt>
                <c:pt idx="5">
                  <c:v>4942.5</c:v>
                </c:pt>
                <c:pt idx="6">
                  <c:v>6369.5</c:v>
                </c:pt>
                <c:pt idx="7">
                  <c:v>6450.6</c:v>
                </c:pt>
                <c:pt idx="8">
                  <c:v>6998.2</c:v>
                </c:pt>
                <c:pt idx="9">
                  <c:v>7202</c:v>
                </c:pt>
                <c:pt idx="10">
                  <c:v>7451</c:v>
                </c:pt>
                <c:pt idx="11">
                  <c:v>7475.5</c:v>
                </c:pt>
                <c:pt idx="12">
                  <c:v>9458.4</c:v>
                </c:pt>
                <c:pt idx="13">
                  <c:v>9682</c:v>
                </c:pt>
                <c:pt idx="14">
                  <c:v>9957.6</c:v>
                </c:pt>
                <c:pt idx="15">
                  <c:v>12226.6</c:v>
                </c:pt>
                <c:pt idx="16">
                  <c:v>12526.9</c:v>
                </c:pt>
                <c:pt idx="17">
                  <c:v>14735.4</c:v>
                </c:pt>
                <c:pt idx="18">
                  <c:v>30663.3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3-4287-B05B-5BB232067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55728"/>
        <c:axId val="1987851664"/>
      </c:barChart>
      <c:catAx>
        <c:axId val="17804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87851664"/>
        <c:crosses val="autoZero"/>
        <c:auto val="1"/>
        <c:lblAlgn val="ctr"/>
        <c:lblOffset val="100"/>
        <c:tickLblSkip val="1"/>
        <c:noMultiLvlLbl val="0"/>
      </c:catAx>
      <c:valAx>
        <c:axId val="198785166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78045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2D-43D3-8D44-95DCF656CF4A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2D-43D3-8D44-95DCF656C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сайта'!$A$54:$A$74</c:f>
              <c:strCache>
                <c:ptCount val="21"/>
                <c:pt idx="0">
                  <c:v>КГД МФ РК</c:v>
                </c:pt>
                <c:pt idx="1">
                  <c:v>СКО</c:v>
                </c:pt>
                <c:pt idx="2">
                  <c:v>Жамбылская</c:v>
                </c:pt>
                <c:pt idx="3">
                  <c:v>Абай</c:v>
                </c:pt>
                <c:pt idx="4">
                  <c:v>Кызылординская</c:v>
                </c:pt>
                <c:pt idx="5">
                  <c:v>Ұлытау</c:v>
                </c:pt>
                <c:pt idx="6">
                  <c:v>Жетісу</c:v>
                </c:pt>
                <c:pt idx="7">
                  <c:v>Костанайская</c:v>
                </c:pt>
                <c:pt idx="8">
                  <c:v>ВКО</c:v>
                </c:pt>
                <c:pt idx="9">
                  <c:v>г. Шымкент</c:v>
                </c:pt>
                <c:pt idx="10">
                  <c:v>Туркестанская</c:v>
                </c:pt>
                <c:pt idx="11">
                  <c:v>ЗКО</c:v>
                </c:pt>
                <c:pt idx="12">
                  <c:v>Мангистауская</c:v>
                </c:pt>
                <c:pt idx="13">
                  <c:v>Карагандинская</c:v>
                </c:pt>
                <c:pt idx="14">
                  <c:v>Актюбинская</c:v>
                </c:pt>
                <c:pt idx="15">
                  <c:v>Акмолинская</c:v>
                </c:pt>
                <c:pt idx="16">
                  <c:v>Павлодарская</c:v>
                </c:pt>
                <c:pt idx="17">
                  <c:v>Алматинская</c:v>
                </c:pt>
                <c:pt idx="18">
                  <c:v>г.Астана</c:v>
                </c:pt>
                <c:pt idx="19">
                  <c:v>Атырауская</c:v>
                </c:pt>
                <c:pt idx="20">
                  <c:v>г.Алматы</c:v>
                </c:pt>
              </c:strCache>
            </c:strRef>
          </c:cat>
          <c:val>
            <c:numRef>
              <c:f>'ДЛЯ сайта'!$B$54:$B$74</c:f>
              <c:numCache>
                <c:formatCode>_-* #\ ##0_-;\-* #\ ##0_-;_-* "-"??_-;_-@_-</c:formatCode>
                <c:ptCount val="21"/>
                <c:pt idx="0">
                  <c:v>378.38978500000002</c:v>
                </c:pt>
                <c:pt idx="1">
                  <c:v>139.211927</c:v>
                </c:pt>
                <c:pt idx="2">
                  <c:v>152.99002100000001</c:v>
                </c:pt>
                <c:pt idx="3">
                  <c:v>176.16055</c:v>
                </c:pt>
                <c:pt idx="4">
                  <c:v>183.698295</c:v>
                </c:pt>
                <c:pt idx="5">
                  <c:v>186.513803</c:v>
                </c:pt>
                <c:pt idx="6">
                  <c:v>216.38780700000001</c:v>
                </c:pt>
                <c:pt idx="7">
                  <c:v>301.98404599999998</c:v>
                </c:pt>
                <c:pt idx="8">
                  <c:v>361.28948400000002</c:v>
                </c:pt>
                <c:pt idx="9">
                  <c:v>397.31203599999998</c:v>
                </c:pt>
                <c:pt idx="10">
                  <c:v>399.50359600000002</c:v>
                </c:pt>
                <c:pt idx="11">
                  <c:v>412.41343000000001</c:v>
                </c:pt>
                <c:pt idx="12">
                  <c:v>456.25405899999998</c:v>
                </c:pt>
                <c:pt idx="13">
                  <c:v>472.91514000000001</c:v>
                </c:pt>
                <c:pt idx="14">
                  <c:v>478.99655000000001</c:v>
                </c:pt>
                <c:pt idx="15">
                  <c:v>479.39803799999999</c:v>
                </c:pt>
                <c:pt idx="16">
                  <c:v>559.12162000000001</c:v>
                </c:pt>
                <c:pt idx="17">
                  <c:v>638.21768899999995</c:v>
                </c:pt>
                <c:pt idx="18">
                  <c:v>1727.3341109999999</c:v>
                </c:pt>
                <c:pt idx="19">
                  <c:v>1856.8317070000001</c:v>
                </c:pt>
                <c:pt idx="20">
                  <c:v>3917.478834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D-43D3-8D44-95DCF656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421456"/>
        <c:axId val="456746560"/>
      </c:barChart>
      <c:catAx>
        <c:axId val="107542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456746560"/>
        <c:crosses val="autoZero"/>
        <c:auto val="1"/>
        <c:lblAlgn val="ctr"/>
        <c:lblOffset val="100"/>
        <c:tickLblSkip val="1"/>
        <c:noMultiLvlLbl val="0"/>
      </c:catAx>
      <c:valAx>
        <c:axId val="456746560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754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Занятость!$B$4</c:f>
              <c:strCache>
                <c:ptCount val="1"/>
                <c:pt idx="0">
                  <c:v>Рабочая сила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Занятость!$C$4:$E$4</c:f>
              <c:numCache>
                <c:formatCode>_-* #\ ##0_-;\-* #\ ##0_-;_-* "-"??_-;_-@_-</c:formatCode>
                <c:ptCount val="3"/>
                <c:pt idx="0">
                  <c:v>347923</c:v>
                </c:pt>
                <c:pt idx="1">
                  <c:v>347161</c:v>
                </c:pt>
                <c:pt idx="2">
                  <c:v>346536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5-4418-96B9-513DFB607A08}"/>
            </c:ext>
          </c:extLst>
        </c:ser>
        <c:ser>
          <c:idx val="1"/>
          <c:order val="1"/>
          <c:tx>
            <c:strRef>
              <c:f>Занятость!$B$5</c:f>
              <c:strCache>
                <c:ptCount val="1"/>
                <c:pt idx="0">
                  <c:v>Нерабочая сила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Занятость!$C$5:$E$5</c:f>
              <c:numCache>
                <c:formatCode>_-* #\ ##0_-;\-* #\ ##0_-;_-* "-"??_-;_-@_-</c:formatCode>
                <c:ptCount val="3"/>
                <c:pt idx="0">
                  <c:v>197821</c:v>
                </c:pt>
                <c:pt idx="1">
                  <c:v>193005</c:v>
                </c:pt>
                <c:pt idx="2">
                  <c:v>190713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5-4418-96B9-513DFB607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3459247"/>
        <c:axId val="1544255135"/>
      </c:barChart>
      <c:catAx>
        <c:axId val="163345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544255135"/>
        <c:crosses val="autoZero"/>
        <c:auto val="1"/>
        <c:lblAlgn val="ctr"/>
        <c:lblOffset val="100"/>
        <c:noMultiLvlLbl val="0"/>
      </c:catAx>
      <c:valAx>
        <c:axId val="154425513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63345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Занятость!$B$17</c:f>
              <c:strCache>
                <c:ptCount val="1"/>
                <c:pt idx="0">
                  <c:v>Занятые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Занятость!$C$17:$E$17</c:f>
              <c:numCache>
                <c:formatCode>_-* #\ ##0_-;\-* #\ ##0_-;_-* "-"??_-;_-@_-</c:formatCode>
                <c:ptCount val="3"/>
                <c:pt idx="0">
                  <c:v>331327</c:v>
                </c:pt>
                <c:pt idx="1">
                  <c:v>330133</c:v>
                </c:pt>
                <c:pt idx="2">
                  <c:v>330079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A-495A-948D-6CD30C5F1BB9}"/>
            </c:ext>
          </c:extLst>
        </c:ser>
        <c:ser>
          <c:idx val="1"/>
          <c:order val="1"/>
          <c:tx>
            <c:strRef>
              <c:f>Занятость!$B$18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Занятость!$C$18:$E$18</c:f>
              <c:numCache>
                <c:formatCode>_-* #\ ##0_-;\-* #\ ##0_-;_-* "-"??_-;_-@_-</c:formatCode>
                <c:ptCount val="3"/>
                <c:pt idx="0">
                  <c:v>16596</c:v>
                </c:pt>
                <c:pt idx="1">
                  <c:v>17072</c:v>
                </c:pt>
                <c:pt idx="2">
                  <c:v>17017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AA-495A-948D-6CD30C5F1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2723375"/>
        <c:axId val="1913419855"/>
      </c:barChart>
      <c:catAx>
        <c:axId val="154272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913419855"/>
        <c:crosses val="autoZero"/>
        <c:auto val="1"/>
        <c:lblAlgn val="ctr"/>
        <c:lblOffset val="100"/>
        <c:noMultiLvlLbl val="0"/>
      </c:catAx>
      <c:valAx>
        <c:axId val="191341985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54272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61-4F91-8521-F8675EBCD1D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61-4F91-8521-F8675EBCD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Занятость!$B$41:$B$42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Занятость!$C$41:$C$42</c:f>
              <c:numCache>
                <c:formatCode>_-* #\ ##0_-;\-* #\ ##0_-;_-* "-"??_-;_-@_-</c:formatCode>
                <c:ptCount val="2"/>
                <c:pt idx="0">
                  <c:v>156595</c:v>
                </c:pt>
                <c:pt idx="1">
                  <c:v>174732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61-4F91-8521-F8675EBCD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Занятость!$B$29</c:f>
              <c:strCache>
                <c:ptCount val="1"/>
                <c:pt idx="0">
                  <c:v>Наемные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Занятость!$C$29:$E$29</c:f>
              <c:numCache>
                <c:formatCode>_-* #\ ##0_-;\-* #\ ##0_-;_-* "-"??_-;_-@_-</c:formatCode>
                <c:ptCount val="3"/>
                <c:pt idx="0">
                  <c:v>219854</c:v>
                </c:pt>
                <c:pt idx="1">
                  <c:v>221282</c:v>
                </c:pt>
                <c:pt idx="2">
                  <c:v>218371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E-406C-AE28-AD8FF038AE13}"/>
            </c:ext>
          </c:extLst>
        </c:ser>
        <c:ser>
          <c:idx val="1"/>
          <c:order val="1"/>
          <c:tx>
            <c:strRef>
              <c:f>Занятость!$B$30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Занятость!$C$30:$E$30</c:f>
              <c:numCache>
                <c:formatCode>_-* #\ ##0_-;\-* #\ ##0_-;_-* "-"??_-;_-@_-</c:formatCode>
                <c:ptCount val="3"/>
                <c:pt idx="0">
                  <c:v>111473</c:v>
                </c:pt>
                <c:pt idx="1">
                  <c:v>108851</c:v>
                </c:pt>
                <c:pt idx="2">
                  <c:v>111708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E-406C-AE28-AD8FF038A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8100575"/>
        <c:axId val="1634528079"/>
      </c:barChart>
      <c:catAx>
        <c:axId val="18481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634528079"/>
        <c:crosses val="autoZero"/>
        <c:auto val="1"/>
        <c:lblAlgn val="ctr"/>
        <c:lblOffset val="100"/>
        <c:noMultiLvlLbl val="0"/>
      </c:catAx>
      <c:valAx>
        <c:axId val="16345280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8481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A-4EE5-9290-FE1BD6A72CD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A-4EE5-9290-FE1BD6A72C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Занятость!$B$60:$B$61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Занятость!$C$60:$C$61</c:f>
              <c:numCache>
                <c:formatCode>_-* #\ ##0_-;\-* #\ ##0_-;_-* "-"??_-;_-@_-</c:formatCode>
                <c:ptCount val="2"/>
                <c:pt idx="0">
                  <c:v>34284</c:v>
                </c:pt>
                <c:pt idx="1">
                  <c:v>77189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7A-4EE5-9290-FE1BD6A72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7D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отраслям'!$H$3:$H$21</c:f>
              <c:strCache>
                <c:ptCount val="19"/>
                <c:pt idx="0">
                  <c:v>Государственное управление и оборона; обязательное  социальное обеспечение</c:v>
                </c:pt>
                <c:pt idx="1">
                  <c:v>Снабжение электроэнергией, газом, паром, горячей водой  и кондиционированным воздухом</c:v>
                </c:pt>
                <c:pt idx="2">
                  <c:v>Водоснабжение; сбор, обработка и удаление отходов, деятельность по ликвидации загрязнений </c:v>
                </c:pt>
                <c:pt idx="3">
                  <c:v>Горнодобывающая промышленность и разработка карьеров</c:v>
                </c:pt>
                <c:pt idx="4">
                  <c:v>Финансовая и страховая деятельность</c:v>
                </c:pt>
                <c:pt idx="5">
                  <c:v>Информация и связь</c:v>
                </c:pt>
                <c:pt idx="6">
                  <c:v>Искусство, развлечения и отдых</c:v>
                </c:pt>
                <c:pt idx="7">
                  <c:v>Здравоохранение и социальное обслуживание населения</c:v>
                </c:pt>
                <c:pt idx="8">
                  <c:v>Профессиональная, научная и техническая деятельность</c:v>
                </c:pt>
                <c:pt idx="9">
                  <c:v>Образование</c:v>
                </c:pt>
                <c:pt idx="10">
                  <c:v>Предоставление услуг по проживанию и питанию</c:v>
                </c:pt>
                <c:pt idx="11">
                  <c:v>Деятельность в области административного и вспомогательного обслуживания</c:v>
                </c:pt>
                <c:pt idx="12">
                  <c:v>Операции с недвижимым имуществом</c:v>
                </c:pt>
                <c:pt idx="13">
                  <c:v>Транспорт и складирование</c:v>
                </c:pt>
                <c:pt idx="14">
                  <c:v>Строительство</c:v>
                </c:pt>
                <c:pt idx="15">
                  <c:v>Обрабатывающая промышленность</c:v>
                </c:pt>
                <c:pt idx="16">
                  <c:v>Предоставление прочих видов услуг</c:v>
                </c:pt>
                <c:pt idx="17">
                  <c:v>Сельское, лесное и рыбное хозяйство</c:v>
                </c:pt>
                <c:pt idx="18">
                  <c:v>Оптовая и розничная торговля; ремонт автомобилей и мотоциклов</c:v>
                </c:pt>
              </c:strCache>
            </c:strRef>
          </c:cat>
          <c:val>
            <c:numRef>
              <c:f>'по отраслям'!$I$3:$I$21</c:f>
              <c:numCache>
                <c:formatCode>###\ ###\ ###\ ##0</c:formatCode>
                <c:ptCount val="19"/>
                <c:pt idx="0">
                  <c:v>5</c:v>
                </c:pt>
                <c:pt idx="1">
                  <c:v>38</c:v>
                </c:pt>
                <c:pt idx="2">
                  <c:v>98</c:v>
                </c:pt>
                <c:pt idx="3">
                  <c:v>151</c:v>
                </c:pt>
                <c:pt idx="4">
                  <c:v>165</c:v>
                </c:pt>
                <c:pt idx="5">
                  <c:v>394</c:v>
                </c:pt>
                <c:pt idx="6">
                  <c:v>437</c:v>
                </c:pt>
                <c:pt idx="7">
                  <c:v>628</c:v>
                </c:pt>
                <c:pt idx="8">
                  <c:v>1039</c:v>
                </c:pt>
                <c:pt idx="9">
                  <c:v>1121</c:v>
                </c:pt>
                <c:pt idx="10">
                  <c:v>1330</c:v>
                </c:pt>
                <c:pt idx="11">
                  <c:v>1464</c:v>
                </c:pt>
                <c:pt idx="12">
                  <c:v>1893</c:v>
                </c:pt>
                <c:pt idx="13">
                  <c:v>2304</c:v>
                </c:pt>
                <c:pt idx="14">
                  <c:v>2659</c:v>
                </c:pt>
                <c:pt idx="15">
                  <c:v>5400</c:v>
                </c:pt>
                <c:pt idx="16">
                  <c:v>10711</c:v>
                </c:pt>
                <c:pt idx="17">
                  <c:v>13402</c:v>
                </c:pt>
                <c:pt idx="18">
                  <c:v>23941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D-4213-B943-5E9198B95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0005472"/>
        <c:axId val="959797888"/>
      </c:barChart>
      <c:catAx>
        <c:axId val="103000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959797888"/>
        <c:crosses val="autoZero"/>
        <c:auto val="1"/>
        <c:lblAlgn val="ctr"/>
        <c:lblOffset val="100"/>
        <c:tickLblSkip val="1"/>
        <c:noMultiLvlLbl val="0"/>
      </c:catAx>
      <c:valAx>
        <c:axId val="959797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crossAx val="10300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0481" tIns="45240" rIns="90481" bIns="452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0481" tIns="45240" rIns="90481" bIns="45240" rtlCol="0"/>
          <a:lstStyle>
            <a:lvl1pPr algn="r">
              <a:defRPr sz="1200"/>
            </a:lvl1pPr>
          </a:lstStyle>
          <a:p>
            <a:fld id="{8CB3CE8C-DF57-4A25-B861-A677C70C035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23963"/>
            <a:ext cx="5857875" cy="3295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81" tIns="45240" rIns="90481" bIns="452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481" tIns="45240" rIns="90481" bIns="452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832"/>
            <a:ext cx="2914015" cy="490408"/>
          </a:xfrm>
          <a:prstGeom prst="rect">
            <a:avLst/>
          </a:prstGeom>
        </p:spPr>
        <p:txBody>
          <a:bodyPr vert="horz" lIns="90481" tIns="45240" rIns="90481" bIns="452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2"/>
            <a:ext cx="2914015" cy="490408"/>
          </a:xfrm>
          <a:prstGeom prst="rect">
            <a:avLst/>
          </a:prstGeom>
        </p:spPr>
        <p:txBody>
          <a:bodyPr vert="horz" lIns="90481" tIns="45240" rIns="90481" bIns="45240" rtlCol="0" anchor="b"/>
          <a:lstStyle>
            <a:lvl1pPr algn="r">
              <a:defRPr sz="1200"/>
            </a:lvl1pPr>
          </a:lstStyle>
          <a:p>
            <a:fld id="{91F3ED23-3B13-480E-8B10-7F4F3829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hyperlink" Target="https://kgd.gov.kz/ru" TargetMode="External"/><Relationship Id="rId4" Type="http://schemas.openxmlformats.org/officeDocument/2006/relationships/image" Target="../media/image43.png"/><Relationship Id="rId9" Type="http://schemas.openxmlformats.org/officeDocument/2006/relationships/hyperlink" Target="https://www.stat.gov.kz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s://kgd.gov.kz/ru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hyperlink" Target="https://www.stat.gov.kz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2812386"/>
            <a:ext cx="55412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Кызылординской области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1170" y="6077247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Март 2024г.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8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6309360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Кызылординская область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305550" y="1418058"/>
            <a:ext cx="5587961" cy="321450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 Narrow" panose="020B0606020202030204" pitchFamily="34" charset="0"/>
              </a:rPr>
              <a:t>Описание региона</a:t>
            </a:r>
          </a:p>
          <a:p>
            <a:endParaRPr lang="en-US" sz="1000" b="1" dirty="0">
              <a:latin typeface="Arial Narrow" panose="020B0606020202030204" pitchFamily="34" charset="0"/>
            </a:endParaRPr>
          </a:p>
          <a:p>
            <a:r>
              <a:rPr lang="ru-RU" sz="1400" b="1" u="sng" dirty="0">
                <a:latin typeface="Arial Narrow" panose="020B0606020202030204" pitchFamily="34" charset="0"/>
              </a:rPr>
              <a:t>Кызылординская область </a:t>
            </a:r>
            <a:r>
              <a:rPr lang="ru-RU" sz="1400" dirty="0" err="1">
                <a:latin typeface="Arial Narrow" panose="020B0606020202030204" pitchFamily="34" charset="0"/>
              </a:rPr>
              <a:t>Область</a:t>
            </a:r>
            <a:r>
              <a:rPr lang="ru-RU" sz="1400" dirty="0">
                <a:latin typeface="Arial Narrow" panose="020B0606020202030204" pitchFamily="34" charset="0"/>
              </a:rPr>
              <a:t> образована в 1938 году из части современной Туркестанской области. 17 июня 1997 года указом Президента Казахстана транскрипция названия области на русском языке изменена с Кзыл-Ординская на Кызылординская. Расположена в южной части республики.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Приоритетными направлениями развития экономики региона являются производства по выпуску йодированной пищевой соли, полиэтиленовых труб и железобетонных изделий. Область обеспечивает около 15% всей нефтедобычи Казахстана, 90% валового сбора риса по республике.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Также область в числе лидеров по реализации программ в сфере животноводства.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45314" y="4708995"/>
            <a:ext cx="11448197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 Narrow" panose="020B0606020202030204" pitchFamily="34" charset="0"/>
              </a:rPr>
              <a:t>Статистика региона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Население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841,4  </a:t>
            </a:r>
            <a:r>
              <a:rPr lang="ru-RU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тыс.чел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(</a:t>
            </a:r>
            <a:r>
              <a:rPr lang="ru-RU" sz="1400" b="1" dirty="0">
                <a:latin typeface="Arial Narrow" panose="020B0606020202030204" pitchFamily="34" charset="0"/>
              </a:rPr>
              <a:t>4 %</a:t>
            </a:r>
            <a:r>
              <a:rPr lang="ru-RU" sz="1400" dirty="0">
                <a:latin typeface="Arial Narrow" panose="020B0606020202030204" pitchFamily="34" charset="0"/>
              </a:rPr>
              <a:t> от общего количества по РК, </a:t>
            </a:r>
            <a:r>
              <a:rPr lang="en-US" sz="1400" dirty="0">
                <a:latin typeface="Arial Narrow" panose="020B0606020202030204" pitchFamily="34" charset="0"/>
              </a:rPr>
              <a:t>10</a:t>
            </a:r>
            <a:r>
              <a:rPr lang="ru-RU" sz="1400" dirty="0">
                <a:latin typeface="Arial Narrow" panose="020B0606020202030204" pitchFamily="34" charset="0"/>
              </a:rPr>
              <a:t>-е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Площадь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226 019 км²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(</a:t>
            </a:r>
            <a:r>
              <a:rPr lang="ru-RU" sz="1400" b="1" dirty="0">
                <a:latin typeface="Arial Narrow" panose="020B0606020202030204" pitchFamily="34" charset="0"/>
              </a:rPr>
              <a:t>11,3 %</a:t>
            </a:r>
            <a:r>
              <a:rPr lang="ru-RU" sz="1400" dirty="0">
                <a:latin typeface="Arial Narrow" panose="020B0606020202030204" pitchFamily="34" charset="0"/>
              </a:rPr>
              <a:t>, 3-е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Кол-во действующих субъектов МСБ – </a:t>
            </a:r>
            <a:r>
              <a:rPr lang="en-US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67 180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ед.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(2,7% от общего количества по РК, 17-е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Численность занятых в МСБ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125 073 чел. </a:t>
            </a:r>
            <a:r>
              <a:rPr lang="ru-RU" sz="1400" dirty="0">
                <a:latin typeface="Arial Narrow" panose="020B0606020202030204" pitchFamily="34" charset="0"/>
              </a:rPr>
              <a:t>(2,9</a:t>
            </a:r>
            <a:r>
              <a:rPr lang="ru-RU" sz="1400" b="1" dirty="0">
                <a:latin typeface="Arial Narrow" panose="020B0606020202030204" pitchFamily="34" charset="0"/>
              </a:rPr>
              <a:t>%</a:t>
            </a:r>
            <a:r>
              <a:rPr lang="ru-RU" sz="1400" dirty="0">
                <a:latin typeface="Arial Narrow" panose="020B0606020202030204" pitchFamily="34" charset="0"/>
              </a:rPr>
              <a:t> от общего количества по РК), вклад МСП в занятость региона - </a:t>
            </a:r>
            <a:r>
              <a:rPr lang="en-US" sz="1400" b="1" dirty="0">
                <a:latin typeface="Arial Narrow" panose="020B0606020202030204" pitchFamily="34" charset="0"/>
              </a:rPr>
              <a:t>35,</a:t>
            </a:r>
            <a:r>
              <a:rPr lang="ru-RU" sz="1400" b="1" dirty="0">
                <a:latin typeface="Arial Narrow" panose="020B0606020202030204" pitchFamily="34" charset="0"/>
              </a:rPr>
              <a:t>9</a:t>
            </a:r>
            <a:r>
              <a:rPr lang="en-US" sz="1400" b="1" dirty="0">
                <a:latin typeface="Arial Narrow" panose="020B0606020202030204" pitchFamily="34" charset="0"/>
              </a:rPr>
              <a:t>%</a:t>
            </a:r>
            <a:r>
              <a:rPr lang="ru-RU" sz="1400" dirty="0">
                <a:latin typeface="Arial Narrow" panose="020B060602020203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ВДС МСП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331,3 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тенге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(</a:t>
            </a:r>
            <a:r>
              <a:rPr lang="en-US" sz="1400" b="1" dirty="0">
                <a:latin typeface="Arial Narrow" panose="020B0606020202030204" pitchFamily="34" charset="0"/>
              </a:rPr>
              <a:t>1,</a:t>
            </a:r>
            <a:r>
              <a:rPr lang="ru-RU" sz="1400" b="1" dirty="0">
                <a:latin typeface="Arial Narrow" panose="020B0606020202030204" pitchFamily="34" charset="0"/>
              </a:rPr>
              <a:t>2%</a:t>
            </a:r>
            <a:r>
              <a:rPr lang="ru-RU" sz="1400" dirty="0">
                <a:latin typeface="Arial Narrow" panose="020B0606020202030204" pitchFamily="34" charset="0"/>
              </a:rPr>
              <a:t> от общей суммы по РК) (вклад МСП в ВРП составляет </a:t>
            </a:r>
            <a:r>
              <a:rPr lang="ru-RU" sz="1400" b="1" dirty="0">
                <a:latin typeface="Arial Narrow" panose="020B0606020202030204" pitchFamily="34" charset="0"/>
              </a:rPr>
              <a:t>1</a:t>
            </a:r>
            <a:r>
              <a:rPr lang="en-US" sz="1400" b="1" dirty="0">
                <a:latin typeface="Arial Narrow" panose="020B0606020202030204" pitchFamily="34" charset="0"/>
              </a:rPr>
              <a:t>7</a:t>
            </a:r>
            <a:r>
              <a:rPr lang="ru-RU" sz="1400" b="1" dirty="0">
                <a:latin typeface="Arial Narrow" panose="020B0606020202030204" pitchFamily="34" charset="0"/>
              </a:rPr>
              <a:t>,7%</a:t>
            </a:r>
            <a:r>
              <a:rPr lang="ru-RU" sz="1400" dirty="0">
                <a:latin typeface="Arial Narrow" panose="020B0606020202030204" pitchFamily="34" charset="0"/>
              </a:rPr>
              <a:t>).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V="1">
            <a:off x="3034288" y="1821942"/>
            <a:ext cx="3271262" cy="139119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269468"/>
            <a:ext cx="5198486" cy="2727622"/>
            <a:chOff x="844062" y="694593"/>
            <a:chExt cx="10163908" cy="5442437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694593"/>
              <a:ext cx="10163908" cy="5442437"/>
              <a:chOff x="852854" y="448408"/>
              <a:chExt cx="10420815" cy="6231115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448408"/>
                <a:ext cx="10420815" cy="6231115"/>
                <a:chOff x="450705" y="499630"/>
                <a:chExt cx="10910887" cy="6215062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8" name="Рисунок 97">
                  <a:extLst>
                    <a:ext uri="{FF2B5EF4-FFF2-40B4-BE49-F238E27FC236}">
                      <a16:creationId xmlns:a16="http://schemas.microsoft.com/office/drawing/2014/main" id="{2A68E086-AAF3-0135-D09F-D1D49AE2F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2358" y="499630"/>
                  <a:ext cx="2105025" cy="1419225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Shape 776">
              <a:extLst>
                <a:ext uri="{FF2B5EF4-FFF2-40B4-BE49-F238E27FC236}">
                  <a16:creationId xmlns:a16="http://schemas.microsoft.com/office/drawing/2014/main" id="{18694261-9E1C-7E34-740E-CE550E2AB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8246" y="1019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842822" y="3564588"/>
            <a:ext cx="0" cy="107406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71" y="319454"/>
            <a:ext cx="8699498" cy="588301"/>
          </a:xfrm>
        </p:spPr>
        <p:txBody>
          <a:bodyPr>
            <a:noAutofit/>
          </a:bodyPr>
          <a:lstStyle/>
          <a:p>
            <a:r>
              <a:rPr lang="ru-RU" sz="2667" b="1" dirty="0">
                <a:latin typeface="Arial Narrow" panose="020B0606020202030204" pitchFamily="34" charset="0"/>
              </a:rPr>
              <a:t>Статистика вклада Кызылординской области в экономику страны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332" y="1115627"/>
            <a:ext cx="313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ВРП и ВДС МСП РК за 9 мес. 2023 год</a:t>
            </a:r>
          </a:p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(млрд </a:t>
            </a:r>
            <a:r>
              <a:rPr lang="ru-RU" sz="1200" b="1" dirty="0" err="1">
                <a:latin typeface="Arial Narrow" panose="020B0606020202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8004" y="1155867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Налоги и платежи в государственный бюджет за 9 мес. 2023 год (млрд </a:t>
            </a:r>
            <a:r>
              <a:rPr lang="ru-RU" sz="1200" b="1" dirty="0" err="1">
                <a:latin typeface="Arial Narrow" panose="020B0606020202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</a:rPr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381" y="5253203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333" b="1" dirty="0">
                <a:latin typeface="Arial Narrow" panose="020B0606020202030204" pitchFamily="34" charset="0"/>
              </a:rPr>
              <a:t>ВРП Казахстана составил </a:t>
            </a:r>
            <a:r>
              <a:rPr lang="ru-RU" sz="1333" b="1" dirty="0">
                <a:solidFill>
                  <a:srgbClr val="C00000"/>
                </a:solidFill>
                <a:latin typeface="Arial Narrow" panose="020B0606020202030204" pitchFamily="34" charset="0"/>
              </a:rPr>
              <a:t>75,5 трлн </a:t>
            </a:r>
            <a:r>
              <a:rPr lang="ru-RU" sz="1333" b="1" dirty="0" err="1">
                <a:latin typeface="Arial Narrow" panose="020B0606020202030204" pitchFamily="34" charset="0"/>
              </a:rPr>
              <a:t>тг</a:t>
            </a:r>
            <a:r>
              <a:rPr lang="ru-RU" sz="1333" b="1" dirty="0">
                <a:latin typeface="Arial Narrow" panose="020B060602020203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Arial Narrow" panose="020B0606020202030204" pitchFamily="34" charset="0"/>
              </a:rPr>
              <a:t>ВРП Кызылординской области составил </a:t>
            </a:r>
            <a:r>
              <a:rPr lang="ru-RU" sz="1067" i="1" dirty="0">
                <a:solidFill>
                  <a:srgbClr val="C00000"/>
                </a:solidFill>
                <a:latin typeface="Arial Narrow" panose="020B0606020202030204" pitchFamily="34" charset="0"/>
              </a:rPr>
              <a:t>1,8 трлн </a:t>
            </a:r>
            <a:r>
              <a:rPr lang="ru-RU" sz="1067" i="1" dirty="0" err="1">
                <a:latin typeface="Arial Narrow" panose="020B0606020202030204" pitchFamily="34" charset="0"/>
              </a:rPr>
              <a:t>тг</a:t>
            </a:r>
            <a:r>
              <a:rPr lang="ru-RU" sz="1067" i="1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333" b="1" dirty="0">
                <a:latin typeface="Arial Narrow" panose="020B0606020202030204" pitchFamily="34" charset="0"/>
              </a:rPr>
              <a:t>ВДС МСБ Казахстана составил </a:t>
            </a:r>
            <a:r>
              <a:rPr lang="ru-RU" sz="1333" b="1" dirty="0">
                <a:solidFill>
                  <a:srgbClr val="C00000"/>
                </a:solidFill>
                <a:latin typeface="Arial Narrow" panose="020B0606020202030204" pitchFamily="34" charset="0"/>
              </a:rPr>
              <a:t>27,6 трлн </a:t>
            </a:r>
            <a:r>
              <a:rPr lang="ru-RU" sz="1333" b="1" dirty="0" err="1">
                <a:latin typeface="Arial Narrow" panose="020B0606020202030204" pitchFamily="34" charset="0"/>
              </a:rPr>
              <a:t>тг</a:t>
            </a:r>
            <a:r>
              <a:rPr lang="ru-RU" sz="1333" b="1" dirty="0">
                <a:latin typeface="Arial Narrow" panose="020B060602020203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Arial Narrow" panose="020B0606020202030204" pitchFamily="34" charset="0"/>
              </a:rPr>
              <a:t>ВДС МСБ Кызылординской области составил </a:t>
            </a:r>
            <a:r>
              <a:rPr lang="ru-RU" sz="1067" i="1" dirty="0">
                <a:solidFill>
                  <a:srgbClr val="C00000"/>
                </a:solidFill>
                <a:latin typeface="Arial Narrow" panose="020B0606020202030204" pitchFamily="34" charset="0"/>
              </a:rPr>
              <a:t>331,4 млрд </a:t>
            </a:r>
            <a:r>
              <a:rPr lang="ru-RU" sz="1067" i="1" dirty="0" err="1">
                <a:latin typeface="Arial Narrow" panose="020B0606020202030204" pitchFamily="34" charset="0"/>
              </a:rPr>
              <a:t>тг</a:t>
            </a:r>
            <a:r>
              <a:rPr lang="ru-RU" sz="1067" i="1" dirty="0">
                <a:latin typeface="Arial Narrow" panose="020B0606020202030204" pitchFamily="34" charset="0"/>
              </a:rPr>
              <a:t>. (доля ВДС МСП в ВРП региона составила </a:t>
            </a:r>
            <a:r>
              <a:rPr lang="ru-RU" sz="1067" b="1" i="1" dirty="0">
                <a:latin typeface="Arial Narrow" panose="020B0606020202030204" pitchFamily="34" charset="0"/>
              </a:rPr>
              <a:t>1,2%</a:t>
            </a:r>
            <a:r>
              <a:rPr lang="ru-RU" sz="1067" i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011" y="5253203"/>
            <a:ext cx="5760640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333" b="1" dirty="0">
                <a:latin typeface="Arial Narrow" panose="020B0606020202030204" pitchFamily="34" charset="0"/>
              </a:rPr>
              <a:t>Налоги и платежи в государственный бюджет за 9 месяцев 2023 год в Казахстане составили </a:t>
            </a:r>
            <a:r>
              <a:rPr lang="ru-RU" sz="1333" b="1" dirty="0">
                <a:solidFill>
                  <a:srgbClr val="C00000"/>
                </a:solidFill>
                <a:latin typeface="Arial Narrow" panose="020B0606020202030204" pitchFamily="34" charset="0"/>
              </a:rPr>
              <a:t>13,9 трлн </a:t>
            </a:r>
            <a:r>
              <a:rPr lang="ru-RU" sz="1333" b="1" dirty="0" err="1">
                <a:latin typeface="Arial Narrow" panose="020B0606020202030204" pitchFamily="34" charset="0"/>
              </a:rPr>
              <a:t>тг</a:t>
            </a:r>
            <a:r>
              <a:rPr lang="ru-RU" sz="1333" b="1" dirty="0">
                <a:latin typeface="Arial Narrow" panose="020B060602020203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Arial Narrow" panose="020B0606020202030204" pitchFamily="34" charset="0"/>
              </a:rPr>
              <a:t>Налоги и платежей Кызылординской области составили 184</a:t>
            </a:r>
            <a:r>
              <a:rPr lang="ru-RU" sz="1067" i="1" dirty="0">
                <a:solidFill>
                  <a:srgbClr val="C00000"/>
                </a:solidFill>
                <a:latin typeface="Arial Narrow" panose="020B0606020202030204" pitchFamily="34" charset="0"/>
              </a:rPr>
              <a:t> млрд </a:t>
            </a:r>
            <a:r>
              <a:rPr lang="ru-RU" sz="1067" i="1" dirty="0" err="1">
                <a:latin typeface="Arial Narrow" panose="020B0606020202030204" pitchFamily="34" charset="0"/>
              </a:rPr>
              <a:t>тг</a:t>
            </a:r>
            <a:r>
              <a:rPr lang="ru-RU" sz="1067" i="1" dirty="0">
                <a:latin typeface="Arial Narrow" panose="020B0606020202030204" pitchFamily="34" charset="0"/>
              </a:rPr>
              <a:t>. (1,3% от общего показателя по РК)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0220" y="1116389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ВРП на душу населения РК за 9 мес. 2023 год (тыс. </a:t>
            </a:r>
            <a:r>
              <a:rPr lang="ru-RU" sz="1200" b="1" dirty="0" err="1">
                <a:latin typeface="Arial Narrow" panose="020B0606020202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</a:rPr>
              <a:t>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Arial Narrow" panose="020B0606020202030204" pitchFamily="34" charset="0"/>
              </a:rPr>
              <a:t>Источник: Комитет по статистике МНЭ РК (</a:t>
            </a:r>
            <a:r>
              <a:rPr lang="en-US" sz="800" i="1" dirty="0">
                <a:latin typeface="Arial Narrow" panose="020B0606020202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</a:rPr>
              <a:t>)</a:t>
            </a:r>
          </a:p>
          <a:p>
            <a:r>
              <a:rPr lang="ru-RU" sz="800" i="1" dirty="0">
                <a:latin typeface="Arial Narrow" panose="020B060602020203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6A75F8-2B26-5DA5-0ADC-6D4BA9FE5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475092"/>
              </p:ext>
            </p:extLst>
          </p:nvPr>
        </p:nvGraphicFramePr>
        <p:xfrm>
          <a:off x="61273" y="1553246"/>
          <a:ext cx="4612493" cy="364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114BC30-B585-A69D-93BE-46D755A7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089841"/>
              </p:ext>
            </p:extLst>
          </p:nvPr>
        </p:nvGraphicFramePr>
        <p:xfrm>
          <a:off x="4235987" y="1466261"/>
          <a:ext cx="3424238" cy="350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0B5F7F4-14AA-8F51-7C61-48C8D0EB7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788619"/>
              </p:ext>
            </p:extLst>
          </p:nvPr>
        </p:nvGraphicFramePr>
        <p:xfrm>
          <a:off x="7904130" y="1497731"/>
          <a:ext cx="4029075" cy="350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30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Arial Narrow" panose="020B0606020202030204" pitchFamily="34" charset="0"/>
              </a:rPr>
              <a:pPr algn="r"/>
              <a:t>4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660" y="1316764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Уровень эконом. активности, чел.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5915" y="131879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Уровень занятости, чел.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83848" y="1316764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Структура занятости, чел.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666" y="3717943"/>
            <a:ext cx="240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Структура занятого населения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7200" y="3726735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Структура самозанятого населения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Arial Narrow" panose="020B0606020202030204" pitchFamily="34" charset="0"/>
              </a:rPr>
              <a:t>Источник: Комитет по статистике МНЭ РК(</a:t>
            </a:r>
            <a:r>
              <a:rPr lang="en-US" sz="800" i="1" dirty="0">
                <a:latin typeface="Arial Narrow" panose="020B0606020202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3077" y="303579"/>
            <a:ext cx="8789377" cy="80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Статистика занятости населения Кызылординской области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166B613-2DD1-3F65-02AF-DF1227FD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55442"/>
              </p:ext>
            </p:extLst>
          </p:nvPr>
        </p:nvGraphicFramePr>
        <p:xfrm>
          <a:off x="474941" y="1575391"/>
          <a:ext cx="3648075" cy="21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C002595-8270-F2FF-9F54-ACCC0457F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21021"/>
              </p:ext>
            </p:extLst>
          </p:nvPr>
        </p:nvGraphicFramePr>
        <p:xfrm>
          <a:off x="4458233" y="1658677"/>
          <a:ext cx="3490913" cy="216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AD28185-40AD-6D81-577F-F0970C3BA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94108"/>
              </p:ext>
            </p:extLst>
          </p:nvPr>
        </p:nvGraphicFramePr>
        <p:xfrm>
          <a:off x="2340012" y="4031282"/>
          <a:ext cx="3586163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070C02C-3B8D-A22A-097E-5F9AEEF3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119394"/>
              </p:ext>
            </p:extLst>
          </p:nvPr>
        </p:nvGraphicFramePr>
        <p:xfrm>
          <a:off x="8135606" y="1554069"/>
          <a:ext cx="3529013" cy="224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0A5E04D-FD32-5104-71CC-3455CEA24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00825"/>
              </p:ext>
            </p:extLst>
          </p:nvPr>
        </p:nvGraphicFramePr>
        <p:xfrm>
          <a:off x="6096000" y="4050332"/>
          <a:ext cx="3748088" cy="224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178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7038" y="277202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50C71-F960-7905-A730-66E0533FA147}"/>
              </a:ext>
            </a:extLst>
          </p:cNvPr>
          <p:cNvSpPr txBox="1"/>
          <p:nvPr/>
        </p:nvSpPr>
        <p:spPr>
          <a:xfrm>
            <a:off x="7979671" y="1721005"/>
            <a:ext cx="330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67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тыс. МСБ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4FE84-4809-C2F5-8E3D-863C56B3DB64}"/>
              </a:ext>
            </a:extLst>
          </p:cNvPr>
          <p:cNvSpPr/>
          <p:nvPr/>
        </p:nvSpPr>
        <p:spPr>
          <a:xfrm>
            <a:off x="7693282" y="2535729"/>
            <a:ext cx="4020661" cy="178654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 </a:t>
            </a:r>
            <a:r>
              <a:rPr kumimoji="0" lang="ru-RU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Кызылордин</a:t>
            </a:r>
            <a:r>
              <a:rPr lang="ru-RU" sz="1200" b="1" dirty="0" err="1">
                <a:solidFill>
                  <a:prstClr val="black"/>
                </a:solidFill>
                <a:latin typeface="Century Gothic"/>
                <a:cs typeface="Arial"/>
              </a:rPr>
              <a:t>ской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 области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entury Gothic"/>
                <a:cs typeface="Arial"/>
              </a:rPr>
              <a:t>Торговля – </a:t>
            </a:r>
            <a:r>
              <a:rPr lang="ru-RU" sz="1100" b="1" dirty="0">
                <a:solidFill>
                  <a:prstClr val="black"/>
                </a:solidFill>
                <a:latin typeface="Century Gothic"/>
                <a:cs typeface="Arial"/>
              </a:rPr>
              <a:t>35,6%</a:t>
            </a:r>
            <a:r>
              <a:rPr lang="ru-RU" sz="11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100" b="1" dirty="0">
                <a:solidFill>
                  <a:prstClr val="black"/>
                </a:solidFill>
                <a:latin typeface="Century Gothic"/>
                <a:cs typeface="Arial"/>
              </a:rPr>
              <a:t>23,9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entury Gothic"/>
                <a:cs typeface="Arial"/>
              </a:rPr>
              <a:t>Сельское хоз. – </a:t>
            </a:r>
            <a:r>
              <a:rPr lang="ru-RU" sz="1100" b="1" dirty="0">
                <a:solidFill>
                  <a:prstClr val="black"/>
                </a:solidFill>
                <a:latin typeface="Century Gothic"/>
                <a:cs typeface="Arial"/>
              </a:rPr>
              <a:t>19,9%</a:t>
            </a:r>
            <a:r>
              <a:rPr lang="ru-RU" sz="11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100" b="1" dirty="0">
                <a:solidFill>
                  <a:prstClr val="black"/>
                </a:solidFill>
                <a:latin typeface="Century Gothic"/>
                <a:cs typeface="Arial"/>
              </a:rPr>
              <a:t>13,4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 – </a:t>
            </a:r>
            <a:r>
              <a:rPr lang="ru-RU" sz="1100" b="1" dirty="0">
                <a:solidFill>
                  <a:prstClr val="black"/>
                </a:solidFill>
                <a:latin typeface="Century Gothic"/>
                <a:cs typeface="Arial"/>
              </a:rPr>
              <a:t>15,9%</a:t>
            </a:r>
            <a:r>
              <a:rPr lang="ru-RU" sz="1100" dirty="0">
                <a:solidFill>
                  <a:prstClr val="black"/>
                </a:solidFill>
                <a:latin typeface="Century Gothic"/>
                <a:cs typeface="Arial"/>
              </a:rPr>
              <a:t> или </a:t>
            </a:r>
            <a:r>
              <a:rPr lang="ru-RU" sz="1100" b="1" dirty="0">
                <a:solidFill>
                  <a:prstClr val="black"/>
                </a:solidFill>
                <a:latin typeface="Century Gothic"/>
                <a:cs typeface="Arial"/>
              </a:rPr>
              <a:t>10,7 тыс. ед.</a:t>
            </a: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59F95C33-E074-1C97-C427-8EB210AF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4CFE8-0915-24A5-2A38-D798DB4E528D}"/>
              </a:ext>
            </a:extLst>
          </p:cNvPr>
          <p:cNvSpPr txBox="1"/>
          <p:nvPr/>
        </p:nvSpPr>
        <p:spPr>
          <a:xfrm>
            <a:off x="421271" y="6519949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Комитет по статистике МНЭ РК(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7FA8633-FCF5-886B-02D3-2E318A41D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359237"/>
              </p:ext>
            </p:extLst>
          </p:nvPr>
        </p:nvGraphicFramePr>
        <p:xfrm>
          <a:off x="543168" y="1178169"/>
          <a:ext cx="7022123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32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1665324"/>
            <a:ext cx="674272" cy="67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2381099"/>
            <a:ext cx="624114" cy="62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" y="3271288"/>
            <a:ext cx="581093" cy="535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7" y="4808276"/>
            <a:ext cx="651485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" y="5629765"/>
            <a:ext cx="501352" cy="501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9" y="3989880"/>
            <a:ext cx="685494" cy="688426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6756935" y="2016357"/>
            <a:ext cx="172499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4764505" y="2767967"/>
            <a:ext cx="37174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5226518" y="3510212"/>
            <a:ext cx="326710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4764505" y="4246024"/>
            <a:ext cx="37174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5332396" y="5709709"/>
            <a:ext cx="316123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60484" y="103689"/>
            <a:ext cx="10385670" cy="6742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Количество действующих субъектов МСБ и результаты поддержки Фонда</a:t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по Кызылординской области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5515276" y="4999385"/>
            <a:ext cx="296665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09F82C0A-AC0F-8C30-6232-060C9372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F2C14-63CB-81DA-8E28-B445AA625D71}"/>
              </a:ext>
            </a:extLst>
          </p:cNvPr>
          <p:cNvSpPr txBox="1"/>
          <p:nvPr/>
        </p:nvSpPr>
        <p:spPr>
          <a:xfrm>
            <a:off x="853333" y="6317126"/>
            <a:ext cx="9799036" cy="444209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333" b="1" dirty="0">
                <a:latin typeface="Arial Narrow" panose="020B0606020202030204" pitchFamily="34" charset="0"/>
              </a:rPr>
              <a:t>Результаты по всем финансовым программам за 2023год: 1607 ед. проектов на сумму кредитов 49,2 млрд тенге</a:t>
            </a:r>
          </a:p>
        </p:txBody>
      </p:sp>
      <p:sp>
        <p:nvSpPr>
          <p:cNvPr id="4" name="Пятиугольник 12">
            <a:extLst>
              <a:ext uri="{FF2B5EF4-FFF2-40B4-BE49-F238E27FC236}">
                <a16:creationId xmlns:a16="http://schemas.microsoft.com/office/drawing/2014/main" id="{C6DCF74E-42A6-F63D-FF8A-C69BE44CFD69}"/>
              </a:ext>
            </a:extLst>
          </p:cNvPr>
          <p:cNvSpPr/>
          <p:nvPr/>
        </p:nvSpPr>
        <p:spPr>
          <a:xfrm flipH="1">
            <a:off x="8877592" y="6563824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01.01.2024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5A468787-4FBD-A742-E41A-230A85CCF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42614"/>
              </p:ext>
            </p:extLst>
          </p:nvPr>
        </p:nvGraphicFramePr>
        <p:xfrm>
          <a:off x="7918321" y="1074056"/>
          <a:ext cx="3203821" cy="713606"/>
        </p:xfrm>
        <a:graphic>
          <a:graphicData uri="http://schemas.openxmlformats.org/drawingml/2006/table">
            <a:tbl>
              <a:tblPr firstRow="1" bandRow="1"/>
              <a:tblGrid>
                <a:gridCol w="1713926">
                  <a:extLst>
                    <a:ext uri="{9D8B030D-6E8A-4147-A177-3AD203B41FA5}">
                      <a16:colId xmlns:a16="http://schemas.microsoft.com/office/drawing/2014/main" val="3911164845"/>
                    </a:ext>
                  </a:extLst>
                </a:gridCol>
                <a:gridCol w="1489895">
                  <a:extLst>
                    <a:ext uri="{9D8B030D-6E8A-4147-A177-3AD203B41FA5}">
                      <a16:colId xmlns:a16="http://schemas.microsoft.com/office/drawing/2014/main" val="3028482789"/>
                    </a:ext>
                  </a:extLst>
                </a:gridCol>
              </a:tblGrid>
              <a:tr h="71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кредитов за посл.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5 лет, млрд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тг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кредитов за посл. 5 лет, млрд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тг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92869"/>
                  </a:ext>
                </a:extLst>
              </a:tr>
            </a:tbl>
          </a:graphicData>
        </a:graphic>
      </p:graphicFrame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1E5AD471-0CA2-32F6-EEDC-A50F11442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73727"/>
              </p:ext>
            </p:extLst>
          </p:nvPr>
        </p:nvGraphicFramePr>
        <p:xfrm>
          <a:off x="8342445" y="1628522"/>
          <a:ext cx="2514600" cy="4465788"/>
        </p:xfrm>
        <a:graphic>
          <a:graphicData uri="http://schemas.openxmlformats.org/drawingml/2006/table">
            <a:tbl>
              <a:tblPr firstRow="1" bandRow="1"/>
              <a:tblGrid>
                <a:gridCol w="1366098">
                  <a:extLst>
                    <a:ext uri="{9D8B030D-6E8A-4147-A177-3AD203B41FA5}">
                      <a16:colId xmlns:a16="http://schemas.microsoft.com/office/drawing/2014/main" val="3735390084"/>
                    </a:ext>
                  </a:extLst>
                </a:gridCol>
                <a:gridCol w="1148502">
                  <a:extLst>
                    <a:ext uri="{9D8B030D-6E8A-4147-A177-3AD203B41FA5}">
                      <a16:colId xmlns:a16="http://schemas.microsoft.com/office/drawing/2014/main" val="972212905"/>
                    </a:ext>
                  </a:extLst>
                </a:gridCol>
              </a:tblGrid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6 273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57,00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267212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1 067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48,20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30894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930116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14,57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63542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1 854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10,93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52587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1 885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66,84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233329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B76D1A2-5C8E-49C9-903A-0730597A1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109271"/>
              </p:ext>
            </p:extLst>
          </p:nvPr>
        </p:nvGraphicFramePr>
        <p:xfrm>
          <a:off x="897293" y="1460643"/>
          <a:ext cx="5451100" cy="472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E052ABF-0E34-DF1E-22D2-ECDA90351095}"/>
              </a:ext>
            </a:extLst>
          </p:cNvPr>
          <p:cNvCxnSpPr>
            <a:cxnSpLocks/>
          </p:cNvCxnSpPr>
          <p:nvPr/>
        </p:nvCxnSpPr>
        <p:spPr>
          <a:xfrm>
            <a:off x="9599745" y="1852654"/>
            <a:ext cx="0" cy="4241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3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064601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Экспорт Кызылординской области за 11 мес. 2023г.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3919252" y="3313460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2555489" y="3189494"/>
            <a:ext cx="1288927" cy="47001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868321" y="3027979"/>
            <a:ext cx="168716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Чугун, сталь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2 931,6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0" y="1409607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2569343" y="2246793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Продукты неорганической химии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59 397,5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Рисунок 45" descr="Изображение выглядит как желтый, свеч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E856EFF-CFAE-05C6-1560-FFB1AA8B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4" y="1210710"/>
            <a:ext cx="841993" cy="841993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4352698" y="2003307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Зёрна, рис, семена на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18 241,9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6071652" y="2188111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Продукты нефтепереработки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419 728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Рисунок 49" descr="Изображение выглядит как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8C7068-5F78-3F3F-8791-D3BCEE6AE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27" y="1380563"/>
            <a:ext cx="807548" cy="807548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7750142" y="2936383"/>
            <a:ext cx="2282777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Соль (столовая и денатурированная)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26 128,8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7" name="Рисунок 56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1B3D9E-9BE6-5E8A-984B-AA7AEF7F3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2" y="1994218"/>
            <a:ext cx="935484" cy="9354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нимок экрана, линия, График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85476621-FEE3-E286-DB66-565D1B6DE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21" y="3300556"/>
            <a:ext cx="1033473" cy="1033473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5E725AE-DF7B-5A4F-4E8D-E412AF74F883}"/>
              </a:ext>
            </a:extLst>
          </p:cNvPr>
          <p:cNvSpPr/>
          <p:nvPr/>
        </p:nvSpPr>
        <p:spPr>
          <a:xfrm>
            <a:off x="8361238" y="4157775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Стекло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8 348,7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F0D18A3-0B61-10CC-4530-AC1B1B166B8E}"/>
              </a:ext>
            </a:extLst>
          </p:cNvPr>
          <p:cNvSpPr/>
          <p:nvPr/>
        </p:nvSpPr>
        <p:spPr>
          <a:xfrm>
            <a:off x="7698776" y="5488450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Рыба (соленная, свежая,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Филе, фарш)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7 931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6430940" y="4312050"/>
            <a:ext cx="1539702" cy="82672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V="1">
            <a:off x="6660987" y="3942634"/>
            <a:ext cx="1986253" cy="324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6402177" y="3144484"/>
            <a:ext cx="1130300" cy="44486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6024374" y="2569823"/>
            <a:ext cx="542795" cy="709107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5179732" y="2342033"/>
            <a:ext cx="0" cy="87064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3628374" y="2620688"/>
            <a:ext cx="643124" cy="73180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 descr="Изображение выглядит как графическая вставка, мультфильм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4AF4736-4DAC-E33E-CDF1-CA4AC63B8F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65" y="5406356"/>
            <a:ext cx="841994" cy="841994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3D97B94-08E8-D086-F303-557BAFB22AAE}"/>
              </a:ext>
            </a:extLst>
          </p:cNvPr>
          <p:cNvSpPr/>
          <p:nvPr/>
        </p:nvSpPr>
        <p:spPr>
          <a:xfrm>
            <a:off x="3949936" y="6238659"/>
            <a:ext cx="262574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Портланцемент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 цемент на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7 120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5111562" y="4672590"/>
            <a:ext cx="18841" cy="73376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E9A058D5-4828-EF2B-9EB7-5F62C1F59317}"/>
              </a:ext>
            </a:extLst>
          </p:cNvPr>
          <p:cNvCxnSpPr>
            <a:cxnSpLocks/>
          </p:cNvCxnSpPr>
          <p:nvPr/>
        </p:nvCxnSpPr>
        <p:spPr>
          <a:xfrm flipH="1">
            <a:off x="2193297" y="4390323"/>
            <a:ext cx="1866946" cy="82952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527381" y="423203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КРС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131,4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H="1">
            <a:off x="2103020" y="4001795"/>
            <a:ext cx="1687168" cy="6270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BCB69D5-8D10-E90B-E376-675848564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82" y="5056965"/>
            <a:ext cx="655238" cy="655238"/>
          </a:xfrm>
          <a:prstGeom prst="rect">
            <a:avLst/>
          </a:prstGeom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8FC5569A-94B1-0726-9C28-D7F9ADCC5B8E}"/>
              </a:ext>
            </a:extLst>
          </p:cNvPr>
          <p:cNvSpPr/>
          <p:nvPr/>
        </p:nvSpPr>
        <p:spPr>
          <a:xfrm>
            <a:off x="652637" y="5768595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Строительный гипс, известка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499,3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560 097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тыс.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$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A89DA5B-AB1B-F81F-630E-3EEADBC8371B}"/>
              </a:ext>
            </a:extLst>
          </p:cNvPr>
          <p:cNvSpPr txBox="1"/>
          <p:nvPr/>
        </p:nvSpPr>
        <p:spPr>
          <a:xfrm>
            <a:off x="33491" y="6504735"/>
            <a:ext cx="549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Источники: Комитет по статистике МНЭ РК(</a:t>
            </a:r>
            <a:r>
              <a:rPr lang="en-US" sz="800" i="1" dirty="0">
                <a:latin typeface="Century Gothic" panose="020B0502020202020204" pitchFamily="34" charset="0"/>
                <a:hlinkClick r:id="rId9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государственных доходов МФ РК (</a:t>
            </a:r>
            <a:r>
              <a:rPr lang="en-US" sz="800" i="1" dirty="0">
                <a:latin typeface="Century Gothic" panose="020B0502020202020204" pitchFamily="34" charset="0"/>
                <a:hlinkClick r:id="rId10"/>
              </a:rPr>
              <a:t>https://kgd.gov.kz/ru</a:t>
            </a:r>
            <a:r>
              <a:rPr lang="ru-RU" sz="800" i="1" dirty="0">
                <a:latin typeface="Century Gothic" panose="020B0502020202020204" pitchFamily="34" charset="0"/>
              </a:rPr>
              <a:t> )</a:t>
            </a:r>
          </a:p>
        </p:txBody>
      </p:sp>
      <p:pic>
        <p:nvPicPr>
          <p:cNvPr id="19" name="Рисунок 18" descr="Изображение выглядит как графическая вставка, мультфильм, творческий подход, рыба&#10;&#10;Автоматически созданное описание">
            <a:extLst>
              <a:ext uri="{FF2B5EF4-FFF2-40B4-BE49-F238E27FC236}">
                <a16:creationId xmlns:a16="http://schemas.microsoft.com/office/drawing/2014/main" id="{342ED2B1-9ED8-3170-7AC8-3B7ADCFFEC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80" y="4518184"/>
            <a:ext cx="998131" cy="9981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7F3B05-5678-7A15-A991-345D2EC4A9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50" y="2129211"/>
            <a:ext cx="899175" cy="754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Графика, Шрифт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F14AEB1-5CD1-17C7-41B1-1A71A6C9E7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7" y="3513044"/>
            <a:ext cx="889236" cy="8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064601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>
                <a:latin typeface="Arial Narrow" panose="020B0606020202030204" pitchFamily="34" charset="0"/>
              </a:rPr>
              <a:t>Импорт</a:t>
            </a:r>
            <a:r>
              <a:rPr lang="ru-RU" sz="2800" b="1" dirty="0">
                <a:latin typeface="Arial Narrow" panose="020B0606020202030204" pitchFamily="34" charset="0"/>
              </a:rPr>
              <a:t> Кызылординской области за 11 мес. 2023г.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3919252" y="3313460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</p:cNvCxnSpPr>
          <p:nvPr/>
        </p:nvCxnSpPr>
        <p:spPr>
          <a:xfrm>
            <a:off x="2592062" y="3195697"/>
            <a:ext cx="1327059" cy="53562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825403" y="2960691"/>
            <a:ext cx="16551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Трубы, трубки и шланги и их фитинги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8 791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1" y="1366702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6117251" y="2154753"/>
            <a:ext cx="18305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Продукты неорганической химии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5 403,2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4352697" y="2003307"/>
            <a:ext cx="169421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Удобрения минеральные и химические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4 207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8230389" y="5619314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Оборудование и станки на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7 116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2420473" y="2234447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Мясо и субпродукты свежие, мороженые и охлажденные на 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128,5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5" name="Рисунок 64" descr="Изображение выглядит как часы, Графика, символ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A0484A7-A085-AC46-2453-5670CEB6F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8" y="2133609"/>
            <a:ext cx="848979" cy="848979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2B47D9-EB87-F34E-D434-71D8257AD756}"/>
              </a:ext>
            </a:extLst>
          </p:cNvPr>
          <p:cNvSpPr/>
          <p:nvPr/>
        </p:nvSpPr>
        <p:spPr>
          <a:xfrm>
            <a:off x="8492999" y="4187202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Лекарства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10 738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9BE9767-72A8-9CA2-9570-C89499E9B9A9}"/>
              </a:ext>
            </a:extLst>
          </p:cNvPr>
          <p:cNvCxnSpPr>
            <a:cxnSpLocks/>
          </p:cNvCxnSpPr>
          <p:nvPr/>
        </p:nvCxnSpPr>
        <p:spPr>
          <a:xfrm flipH="1" flipV="1">
            <a:off x="5621684" y="4607261"/>
            <a:ext cx="923322" cy="108007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 flipH="1" flipV="1">
            <a:off x="6394719" y="4306514"/>
            <a:ext cx="1651318" cy="98087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H="1">
            <a:off x="6615884" y="3863089"/>
            <a:ext cx="1901000" cy="1744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H="1">
            <a:off x="6445314" y="2918734"/>
            <a:ext cx="1425996" cy="72159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H="1">
            <a:off x="6005727" y="2458431"/>
            <a:ext cx="753267" cy="880767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>
            <a:off x="5204281" y="2356143"/>
            <a:ext cx="20073" cy="91060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>
            <a:off x="3618268" y="2599100"/>
            <a:ext cx="702424" cy="78029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V="1">
            <a:off x="3678817" y="4578642"/>
            <a:ext cx="875421" cy="93752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FB1F9E5-8ACD-213A-F40D-C2DA3E99B07D}"/>
              </a:ext>
            </a:extLst>
          </p:cNvPr>
          <p:cNvSpPr/>
          <p:nvPr/>
        </p:nvSpPr>
        <p:spPr>
          <a:xfrm>
            <a:off x="2391116" y="6275776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Пластмассы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3 551,4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317148" y="4667998"/>
            <a:ext cx="198717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Изделия из металла 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3 390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V="1">
            <a:off x="2017827" y="4198143"/>
            <a:ext cx="1901294" cy="37366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08159" y="561921"/>
            <a:ext cx="8439081" cy="4195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160 776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тыс.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$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FF0D05-E1D7-41C2-CC32-29F4FC0C498D}"/>
              </a:ext>
            </a:extLst>
          </p:cNvPr>
          <p:cNvSpPr/>
          <p:nvPr/>
        </p:nvSpPr>
        <p:spPr>
          <a:xfrm>
            <a:off x="7829697" y="2903086"/>
            <a:ext cx="2437162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Пищевые продукты в т.ч. растительные на    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7 473,1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 descr="Изображение выглядит как Графика, Шрифт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5DCB94-A8F5-CCDB-F001-596919BD4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3" y="3942634"/>
            <a:ext cx="746471" cy="74647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44148D-2A7C-096A-5F5C-0CC57D654CB1}"/>
              </a:ext>
            </a:extLst>
          </p:cNvPr>
          <p:cNvSpPr/>
          <p:nvPr/>
        </p:nvSpPr>
        <p:spPr>
          <a:xfrm>
            <a:off x="5959295" y="6269275"/>
            <a:ext cx="234580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Одежда на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132,2 , 7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тыс.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$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 descr="Изображение выглядит как круг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94EFED4-41E9-985C-77E1-BFAAE5163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81" y="5593657"/>
            <a:ext cx="697375" cy="6973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сердце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7F18DCD-B9A9-DE14-86CD-F73E5E9BE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74" y="1359566"/>
            <a:ext cx="841993" cy="8419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D1C0D0D-4303-2969-6070-C3923D949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6" y="1145391"/>
            <a:ext cx="857916" cy="85791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бутылк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FA7694-57F3-6F53-D7B1-25F0F1A634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99" y="1934522"/>
            <a:ext cx="841993" cy="90591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, Графика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0E0CA81-9EAE-1FDC-2A59-B6444B65D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76" y="3309192"/>
            <a:ext cx="1029330" cy="90209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круг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CDD2BAF-E7BE-9306-C260-B1188E4122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16" y="4606689"/>
            <a:ext cx="1145476" cy="9846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Футболк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6B27B57-13B4-AFEA-D1D8-3745B126B8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45" y="5633408"/>
            <a:ext cx="788546" cy="689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7C091-A677-4A1E-8378-A65BDBB77E46}"/>
              </a:ext>
            </a:extLst>
          </p:cNvPr>
          <p:cNvSpPr txBox="1"/>
          <p:nvPr/>
        </p:nvSpPr>
        <p:spPr>
          <a:xfrm>
            <a:off x="7829697" y="6423028"/>
            <a:ext cx="616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Источники: Комитет по статистике МНЭ РК(</a:t>
            </a:r>
            <a:r>
              <a:rPr lang="en-US" sz="800" i="1" dirty="0">
                <a:latin typeface="Century Gothic" panose="020B0502020202020204" pitchFamily="34" charset="0"/>
                <a:hlinkClick r:id="rId1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государственных доходов МФ РК (</a:t>
            </a:r>
            <a:r>
              <a:rPr lang="en-US" sz="800" i="1" dirty="0">
                <a:latin typeface="Century Gothic" panose="020B0502020202020204" pitchFamily="34" charset="0"/>
                <a:hlinkClick r:id="rId13"/>
              </a:rPr>
              <a:t>https://kgd.gov.kz/ru</a:t>
            </a:r>
            <a:r>
              <a:rPr lang="ru-RU" sz="800" i="1" dirty="0">
                <a:latin typeface="Century Gothic" panose="020B0502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3954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20470" y="205845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7415" y="1239011"/>
            <a:ext cx="4800533" cy="259228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ru-RU" sz="1200" b="1" dirty="0">
                <a:latin typeface="Arial Narrow" panose="020B0606020202030204" pitchFamily="34" charset="0"/>
              </a:rPr>
              <a:t>По итогам 11 месяцев 2023 года Кызылординская область по макроэкономическим показателям вошла в тройку лидеров по республике: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</a:rPr>
              <a:t>Объем инвестиций вырос на 18,4%, достигнув почти половины триллиона тенге. Причём, 72% - это частные инвестиции. В регионе со значительным потенциалом минерально-сырьевых ресурсов сделали акцент на нескольких направлениях. Это расширение потенциала горнорудной промышленности, развитие отрасли строительных материалов, АПК, устойчивое обеспечение энергоресурсами новых производственных объектов и жителей региона.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Доля малого и среднего бизнеса в валовом региональном продукте достигла 21,5%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7415" y="4035548"/>
            <a:ext cx="4800533" cy="2320803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Конкурентные преимущества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1) Выгодное географическое расположение, наличие автомагистрали «Западная Европа-Западный Китай», железной дороги «Москва-Алматы-Нур-Султан».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2) Инвестиционная привлекательность (наличие 6-ти индустриальных зон).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3) Наличие космодрома Байконур, исторического культурного наследия и рекреационного потенциала позволяют развивать туризм.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4) Запасы углеводородного сырья, цветных металлов (медь, свинец, цинк и золото), черных металлов (железо, титан и ванадий), урана, кварцевых песков, песков строительных, известняка, ракушечника.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378092" y="4035547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431371" y="1231113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250719" y="4067110"/>
            <a:ext cx="550631" cy="4812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286021" y="1231113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6864085" y="1220756"/>
            <a:ext cx="4896544" cy="26105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latin typeface="Arial Narrow" panose="020B0606020202030204" pitchFamily="34" charset="0"/>
              </a:rPr>
              <a:t>Проблемы региона: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</a:rPr>
              <a:t>В сфере промышленности–истощение сырьевой базы (обводнения залежей до 90% снижение пластового давления), нефтегазоносность глубоких грабенов малоизучена как сейсмическими исследованиями, так и глубоким бурением).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</a:rPr>
              <a:t>В сфере агропромышленного комплекса–</a:t>
            </a:r>
            <a:r>
              <a:rPr lang="ru-RU" sz="1200" dirty="0" err="1">
                <a:latin typeface="Arial Narrow" panose="020B0606020202030204" pitchFamily="34" charset="0"/>
              </a:rPr>
              <a:t>мелкотоварность</a:t>
            </a:r>
            <a:r>
              <a:rPr lang="ru-RU" sz="1200" dirty="0">
                <a:latin typeface="Arial Narrow" panose="020B0606020202030204" pitchFamily="34" charset="0"/>
              </a:rPr>
              <a:t> сельскохозяйственного производства, слабая кормовая база, недостаток полнорационных кормов, что в свою очередь связана с уменьшением объемов поливной воды.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</a:rPr>
              <a:t>В сфере строительства– миграция населения в крупные населенные пункты (города, поселки, районные центры)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</a:rPr>
              <a:t>В сфере жилищно-коммунального хозяйства имеется высокий износ сетей электроснабжения и неполный охват газоснабжением сельских населенных пунктов области.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64085" y="4035547"/>
            <a:ext cx="4896544" cy="23208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Целевые индикаторы: 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1) Рост реальных денежных доходов населения</a:t>
            </a:r>
            <a:r>
              <a:rPr lang="kk-KZ" sz="1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2) Охват молодежными социальными услугами</a:t>
            </a:r>
            <a:r>
              <a:rPr lang="kk-KZ" sz="1200" dirty="0">
                <a:latin typeface="Arial Narrow" panose="020B0606020202030204" pitchFamily="34" charset="0"/>
              </a:rPr>
              <a:t>;</a:t>
            </a:r>
          </a:p>
          <a:p>
            <a:r>
              <a:rPr lang="kk-KZ" sz="1200" dirty="0">
                <a:latin typeface="Arial Narrow" panose="020B0606020202030204" pitchFamily="34" charset="0"/>
              </a:rPr>
              <a:t>3) Охват экологическими проектами;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4) ВВП на душу населения в номинальном выражении</a:t>
            </a:r>
            <a:r>
              <a:rPr lang="kk-KZ" sz="1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5) Доля крупных и средних предприятий в обрабатывающей промышленности, использующих цифровые технологии</a:t>
            </a:r>
            <a:r>
              <a:rPr lang="kk-KZ" sz="1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6) Площадь земель с применением водосберегающих технологий (капельное орошение, дождевание)</a:t>
            </a:r>
            <a:r>
              <a:rPr lang="kk-KZ" sz="1200" dirty="0">
                <a:latin typeface="Arial Narrow" panose="020B0606020202030204" pitchFamily="34" charset="0"/>
              </a:rPr>
              <a:t>;</a:t>
            </a:r>
          </a:p>
          <a:p>
            <a:r>
              <a:rPr lang="kk-KZ" sz="1200" dirty="0">
                <a:latin typeface="Arial Narrow" panose="020B0606020202030204" pitchFamily="34" charset="0"/>
              </a:rPr>
              <a:t>7) </a:t>
            </a:r>
            <a:r>
              <a:rPr lang="ru-RU" sz="1200" dirty="0">
                <a:latin typeface="Arial Narrow" panose="020B0606020202030204" pitchFamily="34" charset="0"/>
              </a:rPr>
              <a:t>Доля зарегистрированных в электронной форме трудовых договоров;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8) Доступ населения к услугам водоснабжения.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803" y="173094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264" y="4621033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83160" y="170439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6166" y="461774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6678" y="6495222"/>
            <a:ext cx="844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стратегии и экономического развития Кызылординской области 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4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52C3D9AD00BEA489A26A9191380AA11" ma:contentTypeVersion="4" ma:contentTypeDescription="Создание документа." ma:contentTypeScope="" ma:versionID="100d46c2b746eee63d1dca49592233c9">
  <xsd:schema xmlns:xsd="http://www.w3.org/2001/XMLSchema" xmlns:xs="http://www.w3.org/2001/XMLSchema" xmlns:p="http://schemas.microsoft.com/office/2006/metadata/properties" xmlns:ns3="c2df82c0-25e1-4630-8c6f-598c8668a212" targetNamespace="http://schemas.microsoft.com/office/2006/metadata/properties" ma:root="true" ma:fieldsID="54cbe51da73bfeedc50291475873620b" ns3:_="">
    <xsd:import namespace="c2df82c0-25e1-4630-8c6f-598c8668a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f82c0-25e1-4630-8c6f-598c8668a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75197-2E0E-42D6-BC04-D49C8C705C63}">
  <ds:schemaRefs>
    <ds:schemaRef ds:uri="http://purl.org/dc/dcmitype/"/>
    <ds:schemaRef ds:uri="http://schemas.microsoft.com/office/2006/documentManagement/types"/>
    <ds:schemaRef ds:uri="c2df82c0-25e1-4630-8c6f-598c8668a212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7BA9611-0390-469E-BF0F-A57BC3990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85289-F732-4332-8802-DC7F58CA2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f82c0-25e1-4630-8c6f-598c8668a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21179</TotalTime>
  <Words>1247</Words>
  <Application>Microsoft Office PowerPoint</Application>
  <PresentationFormat>Широкоэкранный</PresentationFormat>
  <Paragraphs>139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Тема Office</vt:lpstr>
      <vt:lpstr>Презентация PowerPoint</vt:lpstr>
      <vt:lpstr>Кызылординская область</vt:lpstr>
      <vt:lpstr>Статистика вклада Кызылординской области в экономику страны</vt:lpstr>
      <vt:lpstr>Презентация PowerPoint</vt:lpstr>
      <vt:lpstr>Количество действующих субъектов МСБ</vt:lpstr>
      <vt:lpstr>Количество действующих субъектов МСБ и результаты поддержки Фонда по Кызылординской области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Раушангуль Досканаева</cp:lastModifiedBy>
  <cp:revision>117</cp:revision>
  <cp:lastPrinted>2024-02-29T08:34:33Z</cp:lastPrinted>
  <dcterms:created xsi:type="dcterms:W3CDTF">2023-03-01T03:39:42Z</dcterms:created>
  <dcterms:modified xsi:type="dcterms:W3CDTF">2024-03-05T07:55:33Z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0x010100452C3D9AD00BEA489A26A9191380AA11</vt:lpwstr>
  </property>
</Properties>
</file>